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9" r:id="rId1"/>
  </p:sldMasterIdLst>
  <p:notesMasterIdLst>
    <p:notesMasterId r:id="rId18"/>
  </p:notesMasterIdLst>
  <p:sldIdLst>
    <p:sldId id="256" r:id="rId2"/>
    <p:sldId id="266" r:id="rId3"/>
    <p:sldId id="257" r:id="rId4"/>
    <p:sldId id="258" r:id="rId5"/>
    <p:sldId id="259" r:id="rId6"/>
    <p:sldId id="270" r:id="rId7"/>
    <p:sldId id="267" r:id="rId8"/>
    <p:sldId id="260" r:id="rId9"/>
    <p:sldId id="269" r:id="rId10"/>
    <p:sldId id="271" r:id="rId11"/>
    <p:sldId id="261" r:id="rId12"/>
    <p:sldId id="268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F57E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3" autoAdjust="0"/>
    <p:restoredTop sz="94687" autoAdjust="0"/>
  </p:normalViewPr>
  <p:slideViewPr>
    <p:cSldViewPr snapToGrid="0" snapToObjects="1">
      <p:cViewPr varScale="1">
        <p:scale>
          <a:sx n="103" d="100"/>
          <a:sy n="103" d="100"/>
        </p:scale>
        <p:origin x="-4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4E365-196E-6842-904D-A185DCF5E6DA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08D68-7600-0348-A5C8-44752F0EE9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08D68-7600-0348-A5C8-44752F0EE9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3D8F-C4A9-41D8-8DD9-654C9CC04DEC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985D-41A0-4705-858A-FEEDE5B81603}" type="datetime1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7E8DD-83A2-564D-B822-27165F1547A7}" type="datetimeFigureOut">
              <a:rPr lang="en-US" smtClean="0"/>
              <a:pPr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889E6-7FA1-9449-87F0-0D712DAED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Medicines and drugs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Option D  </a:t>
            </a:r>
          </a:p>
          <a:p>
            <a:r>
              <a:rPr lang="en-US" dirty="0" smtClean="0"/>
              <a:t>                                                         Part 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0" y="268127"/>
            <a:ext cx="3187700" cy="2221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6730" y="4648029"/>
            <a:ext cx="3644900" cy="1393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618189"/>
            <a:ext cx="2527300" cy="2932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3300" y="268127"/>
            <a:ext cx="2959100" cy="2060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84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Advantages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Disadvantages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>
                          <a:latin typeface="Arial"/>
                          <a:ea typeface="Times New Roman"/>
                          <a:cs typeface="Helvetica"/>
                        </a:rPr>
                        <a:t>Easily taken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>
                          <a:latin typeface="Arial"/>
                          <a:ea typeface="Times New Roman"/>
                          <a:cs typeface="Helvetica"/>
                        </a:rPr>
                        <a:t>No specialist equipment needed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Can be destroyed by stomach acid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Slow to have an effect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Can cause stomach bleeding or vomiting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Only small amount of drug is absorbed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Patient needs to be </a:t>
                      </a: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conscious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Kids????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93" y="3787098"/>
            <a:ext cx="35052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Administering drugs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3472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>
                <a:solidFill>
                  <a:srgbClr val="000000"/>
                </a:solidFill>
              </a:rPr>
              <a:t>Inhalation</a:t>
            </a:r>
            <a:r>
              <a:rPr lang="en-US" sz="3200" dirty="0" smtClean="0"/>
              <a:t>: e.g. medication for respiratory conditions such as asthma. </a:t>
            </a:r>
          </a:p>
          <a:p>
            <a:pPr lvl="0">
              <a:buNone/>
            </a:pPr>
            <a:endParaRPr lang="en-US" sz="1100" dirty="0" smtClean="0"/>
          </a:p>
          <a:p>
            <a:pPr lvl="0"/>
            <a:r>
              <a:rPr lang="en-US" sz="3200" dirty="0" smtClean="0">
                <a:solidFill>
                  <a:srgbClr val="000000"/>
                </a:solidFill>
              </a:rPr>
              <a:t>Rectal</a:t>
            </a:r>
            <a:r>
              <a:rPr lang="en-US" sz="3200" dirty="0" smtClean="0"/>
              <a:t>: inserted into the rectum e.g. treatment for digestive illnesses, drug absorbed into the blood stream.</a:t>
            </a:r>
          </a:p>
          <a:p>
            <a:pPr lvl="0">
              <a:buNone/>
            </a:pPr>
            <a:endParaRPr lang="en-US" sz="1100" dirty="0" smtClean="0"/>
          </a:p>
          <a:p>
            <a:pPr lvl="0"/>
            <a:r>
              <a:rPr lang="en-US" sz="3200" dirty="0" smtClean="0">
                <a:solidFill>
                  <a:srgbClr val="000000"/>
                </a:solidFill>
              </a:rPr>
              <a:t>Skin patches</a:t>
            </a:r>
            <a:r>
              <a:rPr lang="en-US" sz="3200" dirty="0" smtClean="0"/>
              <a:t>: e.g. hormone treatments.</a:t>
            </a:r>
          </a:p>
          <a:p>
            <a:pPr lvl="0"/>
            <a:r>
              <a:rPr lang="en-US" dirty="0" smtClean="0"/>
              <a:t>Topical, on the skin and in eyes/ears e.g. creams, eye drops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the following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dosing regime</a:t>
            </a:r>
          </a:p>
          <a:p>
            <a:r>
              <a:rPr lang="en-US" sz="4000" dirty="0" smtClean="0"/>
              <a:t>tolerance</a:t>
            </a:r>
          </a:p>
          <a:p>
            <a:r>
              <a:rPr lang="en-US" sz="4000" dirty="0" smtClean="0"/>
              <a:t>therapeutic effect</a:t>
            </a:r>
          </a:p>
          <a:p>
            <a:r>
              <a:rPr lang="en-US" sz="4000" dirty="0" smtClean="0"/>
              <a:t>side-effects</a:t>
            </a:r>
          </a:p>
          <a:p>
            <a:r>
              <a:rPr lang="en-US" sz="4000" dirty="0" smtClean="0"/>
              <a:t>therapeutic window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171" y="948951"/>
            <a:ext cx="8671380" cy="5576915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rgbClr val="000000"/>
                </a:solidFill>
              </a:rPr>
              <a:t>Dosing </a:t>
            </a:r>
            <a:r>
              <a:rPr lang="en-US" sz="3200" b="1" u="sng" dirty="0" smtClean="0">
                <a:solidFill>
                  <a:srgbClr val="000000"/>
                </a:solidFill>
              </a:rPr>
              <a:t>regime</a:t>
            </a:r>
            <a:r>
              <a:rPr lang="en-US" b="1" u="sng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=  the amount of drug used for each dose i.e. how much drug should be taken (amount + frequency) to obtain desired therapeutic effect.</a:t>
            </a:r>
            <a:r>
              <a:rPr lang="en-US" b="1" dirty="0" smtClean="0"/>
              <a:t> </a:t>
            </a:r>
          </a:p>
          <a:p>
            <a:r>
              <a:rPr lang="en-US" sz="3200" b="1" u="sng" dirty="0" smtClean="0">
                <a:solidFill>
                  <a:srgbClr val="000000"/>
                </a:solidFill>
              </a:rPr>
              <a:t>Tolerance </a:t>
            </a:r>
            <a:endParaRPr lang="en-US" sz="3200" b="1" dirty="0" smtClean="0"/>
          </a:p>
          <a:p>
            <a:pPr>
              <a:buNone/>
            </a:pPr>
            <a:r>
              <a:rPr lang="en-US" dirty="0" smtClean="0"/>
              <a:t>     Tolerance refers to the body’s reduced response to a drug i.e. its therapeutic effect is less than what it is intended, usually as a result of taking the drug over a long period of time.  As a result more of the drug needs to be taken to achieve the same initial physiological effect with the danger of exceeding the lethal dose.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therapeutic window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605" y="1142999"/>
            <a:ext cx="8724545" cy="54996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therapeutic window is the range of dosage over which a drug can be safely administered to a typical population.  It is the range in concentration in the blood within which an administered drug must remain. The therapeutic window has a lowest and highest level.</a:t>
            </a:r>
          </a:p>
          <a:p>
            <a:pPr>
              <a:buNone/>
            </a:pPr>
            <a:endParaRPr lang="en-US" sz="1081" dirty="0" smtClean="0"/>
          </a:p>
          <a:p>
            <a:pPr lvl="0"/>
            <a:r>
              <a:rPr lang="en-US" dirty="0" smtClean="0"/>
              <a:t>The lowest level of concentration is called the effective or therapeutic level or ED</a:t>
            </a:r>
            <a:r>
              <a:rPr lang="en-US" baseline="-25000" dirty="0" smtClean="0"/>
              <a:t>50</a:t>
            </a:r>
            <a:r>
              <a:rPr lang="en-US" dirty="0" smtClean="0"/>
              <a:t>; below this level the drug loses its therapeutic effect.</a:t>
            </a:r>
          </a:p>
          <a:p>
            <a:pPr lvl="0">
              <a:buNone/>
            </a:pPr>
            <a:endParaRPr lang="en-US" sz="1081" dirty="0" smtClean="0"/>
          </a:p>
          <a:p>
            <a:pPr lvl="0"/>
            <a:r>
              <a:rPr lang="en-US" dirty="0" smtClean="0"/>
              <a:t>The highest level is the toxic or LD</a:t>
            </a:r>
            <a:r>
              <a:rPr lang="en-US" baseline="-25000" dirty="0" smtClean="0"/>
              <a:t>50</a:t>
            </a:r>
            <a:r>
              <a:rPr lang="en-US" dirty="0" smtClean="0"/>
              <a:t> level (= the dose needed to kill 50 % of (animal) population) above which adverse side-effects can occur.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window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wide therapeutic window</a:t>
            </a:r>
          </a:p>
          <a:p>
            <a:pPr lvl="1"/>
            <a:r>
              <a:rPr lang="en-US" dirty="0" smtClean="0"/>
              <a:t>small effective dose (ED</a:t>
            </a:r>
            <a:r>
              <a:rPr lang="en-US" baseline="-25000" dirty="0" smtClean="0"/>
              <a:t>50</a:t>
            </a:r>
            <a:r>
              <a:rPr lang="en-US" dirty="0" smtClean="0"/>
              <a:t>) and larger lethal dose (LD</a:t>
            </a:r>
            <a:r>
              <a:rPr lang="en-US" baseline="-25000" dirty="0" smtClean="0"/>
              <a:t>50</a:t>
            </a:r>
            <a:r>
              <a:rPr lang="en-US" dirty="0" smtClean="0"/>
              <a:t>) as a result there is a big difference between effective and lethal dose.</a:t>
            </a:r>
          </a:p>
          <a:p>
            <a:pPr lvl="1"/>
            <a:endParaRPr lang="en-US" dirty="0" smtClean="0"/>
          </a:p>
          <a:p>
            <a:r>
              <a:rPr lang="en-US" sz="3600" b="1" dirty="0" smtClean="0">
                <a:solidFill>
                  <a:srgbClr val="000000"/>
                </a:solidFill>
              </a:rPr>
              <a:t>narrow therapeutic window</a:t>
            </a:r>
          </a:p>
          <a:p>
            <a:pPr lvl="1"/>
            <a:r>
              <a:rPr lang="en-US" dirty="0" smtClean="0"/>
              <a:t>small difference between effective and lethal dose usually because lethal dose is small.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189"/>
            <a:ext cx="8229600" cy="1143000"/>
          </a:xfrm>
        </p:spPr>
        <p:txBody>
          <a:bodyPr/>
          <a:lstStyle/>
          <a:p>
            <a:r>
              <a:rPr lang="en-US" dirty="0" smtClean="0"/>
              <a:t>Side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94" y="1541124"/>
            <a:ext cx="8440206" cy="47682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dirty="0" smtClean="0"/>
              <a:t>Side-effects</a:t>
            </a:r>
            <a:r>
              <a:rPr lang="en-US" sz="3200" dirty="0" smtClean="0"/>
              <a:t> =  physiological effects which are not intended and therefore undesired (intended = therapeutic effects); these could be: </a:t>
            </a:r>
          </a:p>
          <a:p>
            <a:pPr lvl="1"/>
            <a:r>
              <a:rPr lang="en-US" sz="2800" dirty="0" smtClean="0"/>
              <a:t>beneficial  e.g. protect against heart disease.</a:t>
            </a:r>
          </a:p>
          <a:p>
            <a:pPr lvl="1"/>
            <a:r>
              <a:rPr lang="en-US" sz="2800" dirty="0" smtClean="0"/>
              <a:t>benign e.g. causing drowsiness, nausea constipation.</a:t>
            </a:r>
          </a:p>
          <a:p>
            <a:pPr lvl="1"/>
            <a:r>
              <a:rPr lang="en-US" sz="2800" dirty="0" smtClean="0"/>
              <a:t>adverse i.e. causing damage to other organs.</a:t>
            </a:r>
          </a:p>
          <a:p>
            <a:pPr>
              <a:buNone/>
            </a:pPr>
            <a:r>
              <a:rPr lang="en-US" sz="3200" b="1" dirty="0" smtClean="0"/>
              <a:t> 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00765"/>
            <a:ext cx="8229600" cy="551851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What is a drug?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What is a medicine?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What is the difference between a drug and a medicine?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What is a pharmaceutical?</a:t>
            </a:r>
            <a:endParaRPr lang="en-US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List different types of medicines.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en-US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3200" dirty="0" smtClean="0">
                <a:solidFill>
                  <a:srgbClr val="543466"/>
                </a:solidFill>
              </a:rPr>
              <a:t>How are new drugs developed? </a:t>
            </a:r>
            <a:endParaRPr lang="en-US" sz="3200" dirty="0">
              <a:solidFill>
                <a:srgbClr val="5434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Pharmaceutical products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8923" y="1600200"/>
            <a:ext cx="8427877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     A </a:t>
            </a:r>
            <a:r>
              <a:rPr lang="en-US" sz="4000" dirty="0" smtClean="0">
                <a:solidFill>
                  <a:srgbClr val="FF0000"/>
                </a:solidFill>
              </a:rPr>
              <a:t>medicine</a:t>
            </a:r>
            <a:r>
              <a:rPr lang="en-US" sz="3200" dirty="0" smtClean="0"/>
              <a:t> or </a:t>
            </a:r>
            <a:r>
              <a:rPr lang="en-US" sz="4000" dirty="0" smtClean="0">
                <a:solidFill>
                  <a:srgbClr val="FF0000"/>
                </a:solidFill>
              </a:rPr>
              <a:t>drug</a:t>
            </a:r>
            <a:r>
              <a:rPr lang="en-US" sz="3200" dirty="0" smtClean="0"/>
              <a:t> is any chemical that does one or more of the following to the human body:</a:t>
            </a:r>
          </a:p>
          <a:p>
            <a:pPr>
              <a:buNone/>
            </a:pPr>
            <a:endParaRPr lang="en-US" sz="900" dirty="0" smtClean="0"/>
          </a:p>
          <a:p>
            <a:pPr lvl="1">
              <a:buFont typeface="Arial"/>
              <a:buChar char="•"/>
            </a:pPr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alters its physiological state (=how it functions), including consciousness, activity level or coordination</a:t>
            </a:r>
          </a:p>
          <a:p>
            <a:pPr lvl="1">
              <a:buFont typeface="Arial"/>
              <a:buChar char="•"/>
            </a:pPr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alters incoming sensory sensations</a:t>
            </a:r>
          </a:p>
          <a:p>
            <a:pPr lvl="1">
              <a:buFont typeface="Arial"/>
              <a:buChar char="•"/>
            </a:pPr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alters mood or emotions </a:t>
            </a:r>
            <a:endParaRPr lang="en-US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033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Stages in development of a drug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86" y="949332"/>
            <a:ext cx="8706347" cy="590866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Identify disease, could be new disease.</a:t>
            </a:r>
            <a:endParaRPr lang="en-US" sz="3200" dirty="0" smtClean="0"/>
          </a:p>
          <a:p>
            <a:pPr lvl="0"/>
            <a:r>
              <a:rPr lang="en-US" dirty="0" smtClean="0"/>
              <a:t>Identify target e.g. gene or enzyme which is necessary for disease to progress.</a:t>
            </a:r>
            <a:endParaRPr lang="en-US" sz="3200" dirty="0" smtClean="0"/>
          </a:p>
          <a:p>
            <a:pPr lvl="0"/>
            <a:r>
              <a:rPr lang="en-US" dirty="0" smtClean="0"/>
              <a:t>Identify ‘lead’ molecule which can act on gene/enzyme in the disease organism or host and isolate or manufacture it. May need to be modified.</a:t>
            </a:r>
            <a:endParaRPr lang="en-US" sz="3200" dirty="0" smtClean="0"/>
          </a:p>
          <a:p>
            <a:pPr lvl="0"/>
            <a:r>
              <a:rPr lang="en-US" u="sng" dirty="0" smtClean="0"/>
              <a:t>Preclinical trials</a:t>
            </a:r>
            <a:r>
              <a:rPr lang="en-US" dirty="0" smtClean="0"/>
              <a:t>: testing of ‘lead molecule’ in laboratory, </a:t>
            </a:r>
            <a:endParaRPr lang="en-US" sz="3200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‘</a:t>
            </a:r>
            <a:r>
              <a:rPr lang="en-US" dirty="0" smtClean="0">
                <a:solidFill>
                  <a:srgbClr val="0000FF"/>
                </a:solidFill>
              </a:rPr>
              <a:t>in vitro</a:t>
            </a:r>
            <a:r>
              <a:rPr lang="en-US" dirty="0" smtClean="0"/>
              <a:t>’: the lead molecule is tested on animal/human cells and tissues which have been removed from the body and are kept in an artificial environment.</a:t>
            </a:r>
            <a:endParaRPr lang="en-US" sz="2800" dirty="0" smtClean="0"/>
          </a:p>
          <a:p>
            <a:pPr>
              <a:buNone/>
            </a:pPr>
            <a:endParaRPr lang="en-US" sz="973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‘</a:t>
            </a:r>
            <a:r>
              <a:rPr lang="en-US" dirty="0" smtClean="0">
                <a:solidFill>
                  <a:srgbClr val="0000FF"/>
                </a:solidFill>
              </a:rPr>
              <a:t>in vivo</a:t>
            </a:r>
            <a:r>
              <a:rPr lang="en-US" dirty="0" smtClean="0"/>
              <a:t>’: testing in live animals (usually 3 different species) to establish LD</a:t>
            </a:r>
            <a:r>
              <a:rPr lang="en-US" baseline="-25000" dirty="0" smtClean="0"/>
              <a:t>50</a:t>
            </a:r>
            <a:r>
              <a:rPr lang="en-US" dirty="0" smtClean="0"/>
              <a:t> which is the amount which kills 50 % of animal population.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Stages in development of drug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275" y="1143000"/>
            <a:ext cx="8489525" cy="571499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u="sng" dirty="0" smtClean="0"/>
              <a:t>Clinical trials: on humans!!</a:t>
            </a:r>
            <a:r>
              <a:rPr lang="en-US" dirty="0" smtClean="0"/>
              <a:t> </a:t>
            </a:r>
            <a:endParaRPr lang="en-US" sz="3200" dirty="0" smtClean="0"/>
          </a:p>
          <a:p>
            <a:pPr lvl="1">
              <a:buFont typeface="Courier New"/>
              <a:buChar char="o"/>
            </a:pPr>
            <a:r>
              <a:rPr lang="en-US" dirty="0" smtClean="0"/>
              <a:t>Testing of its effectiveness and dose range on humans using the </a:t>
            </a:r>
            <a:r>
              <a:rPr lang="en-US" sz="3027" dirty="0" smtClean="0">
                <a:solidFill>
                  <a:srgbClr val="FF0000"/>
                </a:solidFill>
              </a:rPr>
              <a:t>placebo</a:t>
            </a:r>
            <a:r>
              <a:rPr lang="en-US" dirty="0" smtClean="0"/>
              <a:t> effect.  This is a ‘blind trial’ in which half of the people/patients involved are given the drug whilst the other half are given a similar substance which is not the drug but none of the patients or even administrators know which half they are in.  All patients should/could experience placebo.    </a:t>
            </a:r>
            <a:endParaRPr lang="en-US" sz="2800" dirty="0" smtClean="0"/>
          </a:p>
          <a:p>
            <a:pPr>
              <a:buNone/>
            </a:pPr>
            <a:endParaRPr lang="en-US" sz="1412" dirty="0" smtClean="0"/>
          </a:p>
          <a:p>
            <a:pPr lvl="1">
              <a:buFont typeface="Courier New"/>
              <a:buChar char="o"/>
            </a:pPr>
            <a:r>
              <a:rPr lang="en-US" dirty="0" smtClean="0"/>
              <a:t>Structural modifications likely to be made to, for instance, improve effectiveness or reduce side-effects.</a:t>
            </a:r>
            <a:endParaRPr lang="en-US" sz="2800" dirty="0" smtClean="0"/>
          </a:p>
          <a:p>
            <a:pPr>
              <a:buNone/>
            </a:pPr>
            <a:endParaRPr lang="en-US" sz="1081" dirty="0" smtClean="0"/>
          </a:p>
          <a:p>
            <a:pPr lvl="0"/>
            <a:r>
              <a:rPr lang="en-US" dirty="0" smtClean="0"/>
              <a:t>Submission of reports on drug and its trials to regulatory bodies.</a:t>
            </a:r>
            <a:endParaRPr lang="en-US" sz="3200" dirty="0" smtClean="0"/>
          </a:p>
          <a:p>
            <a:pPr lvl="0"/>
            <a:r>
              <a:rPr lang="en-US" dirty="0" smtClean="0"/>
              <a:t>Monitoring of the drug after it has been launched; molecule might need further structural changes; new side-effects e.g. thalidomide.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Placebo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Occurs when a person experiences a positive therapeutic effect because they believe they have been given a drug although the substance given in reality is not a medicine but a ‘placebo’. administered; the human body is fooled into healing itself. Often occurs with pain.</a:t>
            </a:r>
          </a:p>
          <a:p>
            <a:endParaRPr lang="en-US" sz="1600" dirty="0" smtClean="0"/>
          </a:p>
          <a:p>
            <a:r>
              <a:rPr lang="en-US" dirty="0" smtClean="0"/>
              <a:t>How would you allow for the placebo effect when carrying out clinical trials?</a:t>
            </a:r>
          </a:p>
          <a:p>
            <a:endParaRPr lang="en-US" sz="1514" dirty="0" smtClean="0"/>
          </a:p>
          <a:p>
            <a:r>
              <a:rPr lang="en-US" dirty="0" smtClean="0"/>
              <a:t>How would you analyze the results of clinical trials and make them reliable?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Name different ways in which drugs are administered?</a:t>
            </a:r>
          </a:p>
          <a:p>
            <a:pPr>
              <a:buNone/>
            </a:pPr>
            <a:endParaRPr lang="en-US" sz="4400" dirty="0" smtClean="0"/>
          </a:p>
          <a:p>
            <a:r>
              <a:rPr lang="en-US" sz="4400" dirty="0" smtClean="0"/>
              <a:t>Why are drugs administered in a particular way?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570"/>
            <a:ext cx="8229600" cy="1143000"/>
          </a:xfrm>
        </p:spPr>
        <p:txBody>
          <a:bodyPr/>
          <a:lstStyle/>
          <a:p>
            <a:r>
              <a:rPr lang="en-US" dirty="0" smtClean="0"/>
              <a:t>Administering drugs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78" y="1220570"/>
            <a:ext cx="8497022" cy="563743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>
                <a:solidFill>
                  <a:srgbClr val="000000"/>
                </a:solidFill>
              </a:rPr>
              <a:t>Oral</a:t>
            </a:r>
            <a:r>
              <a:rPr lang="en-US" dirty="0" smtClean="0"/>
              <a:t>: taken in by the mouth e.g. tablets, syrups, capsules  - advantages and disadvantages?</a:t>
            </a:r>
          </a:p>
          <a:p>
            <a:pPr lvl="0">
              <a:buNone/>
            </a:pPr>
            <a:endParaRPr lang="en-US" sz="1730" dirty="0" smtClean="0"/>
          </a:p>
          <a:p>
            <a:pPr lvl="0"/>
            <a:r>
              <a:rPr lang="en-US" dirty="0" err="1" smtClean="0">
                <a:solidFill>
                  <a:srgbClr val="000000"/>
                </a:solidFill>
              </a:rPr>
              <a:t>Parenteral</a:t>
            </a:r>
            <a:r>
              <a:rPr lang="en-US" dirty="0" smtClean="0"/>
              <a:t> - by injection: for fast delivery !!!</a:t>
            </a:r>
            <a:endParaRPr lang="en-US" sz="3200" dirty="0" smtClean="0"/>
          </a:p>
          <a:p>
            <a:endParaRPr lang="en-US" sz="1176" dirty="0" smtClean="0"/>
          </a:p>
          <a:p>
            <a:pPr lvl="1">
              <a:buFont typeface="Courier New"/>
              <a:buChar char="o"/>
            </a:pPr>
            <a:r>
              <a:rPr lang="en-US" sz="3027" b="1" dirty="0" smtClean="0">
                <a:solidFill>
                  <a:srgbClr val="660066"/>
                </a:solidFill>
              </a:rPr>
              <a:t>intravenous</a:t>
            </a:r>
            <a:r>
              <a:rPr lang="en-US" dirty="0" smtClean="0"/>
              <a:t>: into a vein of the blood stream – used for immediate impacts as its </a:t>
            </a:r>
            <a:r>
              <a:rPr lang="en-US" dirty="0" smtClean="0">
                <a:solidFill>
                  <a:srgbClr val="FF0000"/>
                </a:solidFill>
              </a:rPr>
              <a:t>fastest</a:t>
            </a:r>
            <a:r>
              <a:rPr lang="en-US" dirty="0" smtClean="0"/>
              <a:t> method; drug is immediately pumped around the body by the </a:t>
            </a:r>
            <a:r>
              <a:rPr lang="en-US" dirty="0" smtClean="0"/>
              <a:t>blood, e.g. </a:t>
            </a:r>
            <a:r>
              <a:rPr lang="en-US" dirty="0" err="1" smtClean="0"/>
              <a:t>anaesthetic</a:t>
            </a:r>
            <a:r>
              <a:rPr lang="en-US" dirty="0" smtClean="0"/>
              <a:t>.  </a:t>
            </a:r>
            <a:endParaRPr lang="en-US" sz="2800" dirty="0" smtClean="0"/>
          </a:p>
          <a:p>
            <a:pPr>
              <a:buNone/>
            </a:pPr>
            <a:endParaRPr lang="en-US" sz="1081" dirty="0" smtClean="0"/>
          </a:p>
          <a:p>
            <a:pPr lvl="1">
              <a:buFont typeface="Courier New"/>
              <a:buChar char="o"/>
            </a:pPr>
            <a:r>
              <a:rPr lang="en-US" sz="3027" b="1" dirty="0" smtClean="0">
                <a:solidFill>
                  <a:srgbClr val="660066"/>
                </a:solidFill>
              </a:rPr>
              <a:t>intramuscular</a:t>
            </a:r>
            <a:r>
              <a:rPr lang="en-US" dirty="0" smtClean="0"/>
              <a:t> i.e. into the muscles, e.g. many vaccines,</a:t>
            </a:r>
            <a:r>
              <a:rPr lang="en-US" dirty="0" smtClean="0"/>
              <a:t> </a:t>
            </a:r>
            <a:r>
              <a:rPr lang="en-US" dirty="0" smtClean="0"/>
              <a:t>antibiotics</a:t>
            </a:r>
            <a:r>
              <a:rPr lang="en-US" dirty="0" smtClean="0"/>
              <a:t>, </a:t>
            </a:r>
            <a:r>
              <a:rPr lang="en-US" dirty="0" smtClean="0"/>
              <a:t>usually used when a </a:t>
            </a:r>
            <a:r>
              <a:rPr lang="en-US" dirty="0" smtClean="0">
                <a:solidFill>
                  <a:srgbClr val="FF0000"/>
                </a:solidFill>
              </a:rPr>
              <a:t>large dose </a:t>
            </a:r>
            <a:r>
              <a:rPr lang="en-US" dirty="0" smtClean="0"/>
              <a:t>needs to be administered.</a:t>
            </a:r>
            <a:endParaRPr lang="en-US" sz="2800" dirty="0" smtClean="0"/>
          </a:p>
          <a:p>
            <a:pPr>
              <a:buNone/>
            </a:pPr>
            <a:endParaRPr lang="en-US" sz="1081" dirty="0" smtClean="0"/>
          </a:p>
          <a:p>
            <a:pPr lvl="1">
              <a:buFont typeface="Courier New"/>
              <a:buChar char="o"/>
            </a:pPr>
            <a:r>
              <a:rPr lang="en-US" sz="3027" b="1" dirty="0" smtClean="0">
                <a:solidFill>
                  <a:srgbClr val="660066"/>
                </a:solidFill>
              </a:rPr>
              <a:t>subcutaneous</a:t>
            </a:r>
            <a:r>
              <a:rPr lang="en-US" dirty="0" smtClean="0"/>
              <a:t>: in the layer of the skin directly below the cutis (dermis and epidermis) e.g. dental injections, morphine, insulin. </a:t>
            </a:r>
            <a:r>
              <a:rPr lang="en-US" dirty="0" smtClean="0">
                <a:solidFill>
                  <a:srgbClr val="FF0000"/>
                </a:solidFill>
              </a:rPr>
              <a:t>Slow</a:t>
            </a:r>
            <a:r>
              <a:rPr lang="en-US" dirty="0" smtClean="0"/>
              <a:t> absorption and effect.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parenteral</a:t>
            </a:r>
            <a:r>
              <a:rPr lang="en-US" dirty="0" smtClean="0"/>
              <a:t> administration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041" y="2373772"/>
            <a:ext cx="3175000" cy="2501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096" y="1846224"/>
            <a:ext cx="34925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</TotalTime>
  <Words>1026</Words>
  <Application>Microsoft Macintosh PowerPoint</Application>
  <PresentationFormat>On-screen Show (4:3)</PresentationFormat>
  <Paragraphs>100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Medicines and drugs</vt:lpstr>
      <vt:lpstr>Slide 2</vt:lpstr>
      <vt:lpstr>Pharmaceutical products </vt:lpstr>
      <vt:lpstr>Stages in development of a drug </vt:lpstr>
      <vt:lpstr>Stages in development of drug</vt:lpstr>
      <vt:lpstr>Placebo effect</vt:lpstr>
      <vt:lpstr>Slide 7</vt:lpstr>
      <vt:lpstr>Administering drugs (1)</vt:lpstr>
      <vt:lpstr>parenteral administration</vt:lpstr>
      <vt:lpstr>oral</vt:lpstr>
      <vt:lpstr>Administering drugs (2)</vt:lpstr>
      <vt:lpstr>Discuss the following terms</vt:lpstr>
      <vt:lpstr>Terms </vt:lpstr>
      <vt:lpstr>therapeutic window (1)</vt:lpstr>
      <vt:lpstr>therapeutic window (2)</vt:lpstr>
      <vt:lpstr>Side effects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Client Admin</dc:creator>
  <cp:lastModifiedBy>Client Admin</cp:lastModifiedBy>
  <cp:revision>27</cp:revision>
  <dcterms:created xsi:type="dcterms:W3CDTF">2013-02-13T09:11:26Z</dcterms:created>
  <dcterms:modified xsi:type="dcterms:W3CDTF">2013-02-13T09:12:38Z</dcterms:modified>
</cp:coreProperties>
</file>